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280" autoAdjust="0"/>
  </p:normalViewPr>
  <p:slideViewPr>
    <p:cSldViewPr>
      <p:cViewPr>
        <p:scale>
          <a:sx n="70" d="100"/>
          <a:sy n="70" d="100"/>
        </p:scale>
        <p:origin x="-8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BE461-F11E-4F34-BC8A-DA684D651AE4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8716C-3BBB-4BAE-AC06-509455DC7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New GR is in T4 space-time. </a:t>
            </a:r>
          </a:p>
          <a:p>
            <a:r>
              <a:rPr lang="en-US" altLang="zh-TW" dirty="0" smtClean="0"/>
              <a:t>Today’s convention is a special case of 1979’s.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716C-3BBB-4BAE-AC06-509455DC7043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Potential V is important. (prototype with V)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716C-3BBB-4BAE-AC06-509455DC704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No experimental constraints on gravity at distances</a:t>
            </a:r>
            <a:r>
              <a:rPr lang="en-US" altLang="zh-TW" baseline="0" dirty="0" smtClean="0"/>
              <a:t> smaller than 0.2 mm.</a:t>
            </a:r>
          </a:p>
          <a:p>
            <a:r>
              <a:rPr lang="en-US" altLang="zh-TW" baseline="0" dirty="0" smtClean="0"/>
              <a:t>W has minimum at present Phi.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716C-3BBB-4BAE-AC06-509455DC704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The profits</a:t>
            </a:r>
            <a:r>
              <a:rPr lang="en-US" altLang="zh-TW" baseline="0" dirty="0" smtClean="0"/>
              <a:t> of this equivalence.           Higher order is important.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716C-3BBB-4BAE-AC06-509455DC7043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AU ~ 10 ^ 8 km ;</a:t>
            </a:r>
            <a:r>
              <a:rPr lang="en-US" altLang="zh-TW" baseline="0" dirty="0" smtClean="0"/>
              <a:t> Hubble mass scale : ~ 10 ^ - 42 </a:t>
            </a:r>
            <a:r>
              <a:rPr lang="en-US" altLang="zh-TW" baseline="0" dirty="0" err="1" smtClean="0"/>
              <a:t>GeV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716C-3BBB-4BAE-AC06-509455DC7043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interaction range of scalar ( </a:t>
            </a:r>
            <a:r>
              <a:rPr lang="en-US" altLang="zh-TW" dirty="0" err="1" smtClean="0"/>
              <a:t>l_f</a:t>
            </a:r>
            <a:r>
              <a:rPr lang="en-US" altLang="zh-TW" dirty="0" smtClean="0"/>
              <a:t>(R) ).  0.2mm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716C-3BBB-4BAE-AC06-509455DC7043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Same as f(T)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716C-3BBB-4BAE-AC06-509455DC7043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Laplace of Phi is important.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716C-3BBB-4BAE-AC06-509455DC7043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2011/3/31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373216"/>
            <a:ext cx="12382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Scalar-tensor Correspondence with f(T) Theory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19064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sz="3600" dirty="0" smtClean="0"/>
              <a:t>Yi-</a:t>
            </a:r>
            <a:r>
              <a:rPr lang="en-US" altLang="zh-TW" sz="3600" dirty="0" err="1" smtClean="0"/>
              <a:t>Peng</a:t>
            </a:r>
            <a:r>
              <a:rPr lang="en-US" altLang="zh-TW" sz="3600" dirty="0" smtClean="0"/>
              <a:t> Wu 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吳亦鵬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r>
              <a:rPr lang="en-US" altLang="zh-TW" sz="2800" dirty="0" smtClean="0"/>
              <a:t>Department of Physics,</a:t>
            </a:r>
          </a:p>
          <a:p>
            <a:r>
              <a:rPr lang="en-US" altLang="zh-TW" sz="2800" dirty="0" smtClean="0"/>
              <a:t>National </a:t>
            </a:r>
            <a:r>
              <a:rPr lang="en-US" altLang="zh-TW" sz="2800" dirty="0" err="1" smtClean="0"/>
              <a:t>Tsing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Hua</a:t>
            </a:r>
            <a:r>
              <a:rPr lang="en-US" altLang="zh-TW" sz="2800" dirty="0" smtClean="0"/>
              <a:t> University</a:t>
            </a:r>
          </a:p>
          <a:p>
            <a:r>
              <a:rPr lang="en-US" altLang="zh-TW" sz="2800" dirty="0" smtClean="0"/>
              <a:t>1/4/2011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827584" y="476672"/>
            <a:ext cx="7848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chemeClr val="accent5">
                    <a:lumMod val="75000"/>
                  </a:schemeClr>
                </a:solidFill>
              </a:rPr>
              <a:t>2011 Cross Strait Meeting on Particle Physics and Cosmology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  <a:t>Scalar-Tensor/f(R) Equivalence</a:t>
            </a:r>
            <a:b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zh-TW" alt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altLang="zh-TW" dirty="0" smtClean="0"/>
              <a:t>Solar system constraints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03588" y="2045743"/>
            <a:ext cx="4308572" cy="680953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095707"/>
            <a:ext cx="3020953" cy="693333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4118" y="1340768"/>
            <a:ext cx="2250250" cy="36004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501008"/>
            <a:ext cx="1944216" cy="576064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8769" y="4437112"/>
            <a:ext cx="3615239" cy="346667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5122034"/>
            <a:ext cx="3652381" cy="755238"/>
          </a:xfrm>
          <a:prstGeom prst="rect">
            <a:avLst/>
          </a:prstGeom>
          <a:noFill/>
        </p:spPr>
      </p:pic>
      <p:pic>
        <p:nvPicPr>
          <p:cNvPr id="17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  <a:t>Scalar-Tensor/f(R) Equivalence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altLang="zh-TW" dirty="0" smtClean="0"/>
              <a:t>Solar system constraints</a:t>
            </a:r>
          </a:p>
          <a:p>
            <a:pPr>
              <a:buNone/>
            </a:pPr>
            <a:r>
              <a:rPr lang="en-US" altLang="zh-TW" dirty="0" smtClean="0"/>
              <a:t>            </a:t>
            </a:r>
            <a:r>
              <a:rPr lang="en-US" altLang="zh-TW" sz="2800" dirty="0" smtClean="0"/>
              <a:t>Post-Newtonian parameters</a:t>
            </a:r>
            <a:endParaRPr lang="zh-TW" altLang="en-US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8921" y="2276872"/>
            <a:ext cx="3793279" cy="72008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573016"/>
            <a:ext cx="4320480" cy="410800"/>
          </a:xfrm>
          <a:prstGeom prst="rect">
            <a:avLst/>
          </a:prstGeom>
          <a:noFill/>
        </p:spPr>
      </p:pic>
      <p:sp>
        <p:nvSpPr>
          <p:cNvPr id="9" name="文字方塊 8"/>
          <p:cNvSpPr txBox="1"/>
          <p:nvPr/>
        </p:nvSpPr>
        <p:spPr>
          <a:xfrm>
            <a:off x="1547664" y="458112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Negligible mass :</a:t>
            </a:r>
            <a:endParaRPr lang="zh-TW" altLang="en-US" sz="28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26185" y="4653136"/>
            <a:ext cx="3486175" cy="43204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5445224"/>
            <a:ext cx="1846023" cy="72008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5661248"/>
            <a:ext cx="2232248" cy="403245"/>
          </a:xfrm>
          <a:prstGeom prst="rect">
            <a:avLst/>
          </a:prstGeom>
          <a:noFill/>
        </p:spPr>
      </p:pic>
      <p:pic>
        <p:nvPicPr>
          <p:cNvPr id="16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  <a:t>Scalar-Tensor/f(R) Equivalence</a:t>
            </a:r>
            <a:b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zh-TW" alt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altLang="zh-TW" dirty="0" smtClean="0"/>
              <a:t>Solar system constraints</a:t>
            </a:r>
          </a:p>
          <a:p>
            <a:endParaRPr lang="zh-TW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132856"/>
            <a:ext cx="3024336" cy="43204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284984"/>
            <a:ext cx="4252262" cy="792088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4437112"/>
            <a:ext cx="2190036" cy="432048"/>
          </a:xfrm>
          <a:prstGeom prst="rect">
            <a:avLst/>
          </a:prstGeom>
          <a:noFill/>
        </p:spPr>
      </p:pic>
      <p:sp>
        <p:nvSpPr>
          <p:cNvPr id="10" name="文字方塊 9"/>
          <p:cNvSpPr txBox="1"/>
          <p:nvPr/>
        </p:nvSpPr>
        <p:spPr>
          <a:xfrm>
            <a:off x="971600" y="5301208"/>
            <a:ext cx="2747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f(R) be ruled out?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923928" y="5301208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Calibri"/>
              </a:rPr>
              <a:t>→ </a:t>
            </a:r>
            <a:r>
              <a:rPr lang="en-US" altLang="zh-TW" sz="2800" dirty="0" smtClean="0"/>
              <a:t>Chameleon mechanism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902996" y="2175247"/>
            <a:ext cx="2269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solidFill>
                  <a:schemeClr val="accent5">
                    <a:lumMod val="75000"/>
                  </a:schemeClr>
                </a:solidFill>
              </a:rPr>
              <a:t>Olmo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, PRL(2005)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211960" y="5919663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Cembranos,2006; Starobinsky,2007……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450088" cy="136207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Scalar-Tensor/f(T) Correspondence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722313" y="2852936"/>
            <a:ext cx="7772400" cy="1500187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bg1">
                    <a:lumMod val="65000"/>
                  </a:schemeClr>
                </a:solidFill>
              </a:rPr>
              <a:t>2011 Cross Strait Meeting on Particle Physics and Cosmology</a:t>
            </a:r>
          </a:p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6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  <a:t>Scalar-Tensor/f(T) Correspondence</a:t>
            </a:r>
            <a:r>
              <a:rPr lang="en-US" altLang="zh-TW" sz="3200" dirty="0" smtClean="0"/>
              <a:t/>
            </a:r>
            <a:br>
              <a:rPr lang="en-US" altLang="zh-TW" sz="3200" dirty="0" smtClean="0"/>
            </a:b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altLang="zh-TW" dirty="0" smtClean="0"/>
              <a:t>Dark torsion for accelerating Universe</a:t>
            </a:r>
            <a:endParaRPr lang="zh-TW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1772815"/>
            <a:ext cx="1800200" cy="1102163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3356992"/>
            <a:ext cx="1512168" cy="41370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149080"/>
            <a:ext cx="3377830" cy="72008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5157192"/>
            <a:ext cx="3377084" cy="1080120"/>
          </a:xfrm>
          <a:prstGeom prst="rect">
            <a:avLst/>
          </a:prstGeom>
          <a:noFill/>
        </p:spPr>
      </p:pic>
      <p:sp>
        <p:nvSpPr>
          <p:cNvPr id="12" name="文字方塊 11"/>
          <p:cNvSpPr txBox="1"/>
          <p:nvPr/>
        </p:nvSpPr>
        <p:spPr>
          <a:xfrm>
            <a:off x="5060190" y="2132856"/>
            <a:ext cx="4083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solidFill>
                  <a:schemeClr val="accent5">
                    <a:lumMod val="75000"/>
                  </a:schemeClr>
                </a:solidFill>
              </a:rPr>
              <a:t>Bengochea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, Ferraro, PRD(2009)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6731993" y="2636912"/>
            <a:ext cx="2412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Linder, PRD(2010)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4565503" y="3140968"/>
            <a:ext cx="4578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solidFill>
                  <a:schemeClr val="accent5">
                    <a:lumMod val="75000"/>
                  </a:schemeClr>
                </a:solidFill>
              </a:rPr>
              <a:t>Bamba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altLang="zh-TW" sz="2400" dirty="0" err="1" smtClean="0">
                <a:solidFill>
                  <a:schemeClr val="accent5">
                    <a:lumMod val="75000"/>
                  </a:schemeClr>
                </a:solidFill>
              </a:rPr>
              <a:t>Geng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, Lee, </a:t>
            </a:r>
            <a:r>
              <a:rPr lang="en-US" altLang="zh-TW" sz="2400" dirty="0" err="1" smtClean="0">
                <a:solidFill>
                  <a:schemeClr val="accent5">
                    <a:lumMod val="75000"/>
                  </a:schemeClr>
                </a:solidFill>
              </a:rPr>
              <a:t>Luo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, JCAP(2011)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7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  <a:t>Scalar-Tensor/f(T) Correspondence</a:t>
            </a:r>
            <a:b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zh-TW" alt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altLang="zh-TW" dirty="0" smtClean="0"/>
              <a:t>Scalar-tensor formulation</a:t>
            </a:r>
            <a:endParaRPr lang="zh-TW" altLang="en-US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1" y="1844824"/>
            <a:ext cx="2893121" cy="1152128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27165" y="5013176"/>
            <a:ext cx="904875" cy="314325"/>
          </a:xfrm>
          <a:prstGeom prst="rect">
            <a:avLst/>
          </a:prstGeom>
          <a:noFill/>
        </p:spPr>
      </p:pic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5301208"/>
            <a:ext cx="4980553" cy="1080120"/>
          </a:xfrm>
          <a:prstGeom prst="rect">
            <a:avLst/>
          </a:prstGeom>
          <a:noFill/>
        </p:spPr>
      </p:pic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2276872"/>
            <a:ext cx="2376265" cy="455911"/>
          </a:xfrm>
          <a:prstGeom prst="rect">
            <a:avLst/>
          </a:prstGeom>
          <a:noFill/>
        </p:spPr>
      </p:pic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175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55711" y="2852936"/>
            <a:ext cx="3264361" cy="1152128"/>
          </a:xfrm>
          <a:prstGeom prst="rect">
            <a:avLst/>
          </a:prstGeom>
          <a:noFill/>
        </p:spPr>
      </p:pic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1759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933056"/>
            <a:ext cx="4632514" cy="1080120"/>
          </a:xfrm>
          <a:prstGeom prst="rect">
            <a:avLst/>
          </a:prstGeom>
          <a:noFill/>
        </p:spPr>
      </p:pic>
      <p:sp>
        <p:nvSpPr>
          <p:cNvPr id="20" name="向下箭號 19"/>
          <p:cNvSpPr/>
          <p:nvPr/>
        </p:nvSpPr>
        <p:spPr>
          <a:xfrm>
            <a:off x="3635896" y="4869160"/>
            <a:ext cx="288032" cy="648072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5724128" y="1340768"/>
            <a:ext cx="2281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solidFill>
                  <a:schemeClr val="accent5">
                    <a:lumMod val="75000"/>
                  </a:schemeClr>
                </a:solidFill>
              </a:rPr>
              <a:t>arXiv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: 1012.4039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2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  <a:t>Scalar-Tensor/f(T) Correspondence</a:t>
            </a:r>
            <a:b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zh-TW" alt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231" y="1124744"/>
            <a:ext cx="552497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996952"/>
            <a:ext cx="2235893" cy="4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2132856"/>
            <a:ext cx="901988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3573016"/>
            <a:ext cx="110495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3592438"/>
            <a:ext cx="39814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560" y="4509120"/>
            <a:ext cx="36766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5301208"/>
            <a:ext cx="34194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右大括弧 13"/>
          <p:cNvSpPr/>
          <p:nvPr/>
        </p:nvSpPr>
        <p:spPr>
          <a:xfrm>
            <a:off x="4572000" y="4653136"/>
            <a:ext cx="360040" cy="1224136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277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5013176"/>
            <a:ext cx="120481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  <a:t>Scalar-Tensor/f(T) Correspondence</a:t>
            </a:r>
            <a:b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zh-TW" alt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altLang="zh-TW" dirty="0" smtClean="0"/>
              <a:t>PPN parameter</a:t>
            </a:r>
            <a:endParaRPr lang="zh-TW" altLang="en-US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157778"/>
            <a:ext cx="2232248" cy="414369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852936"/>
            <a:ext cx="2249989" cy="338708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0229" y="3429000"/>
            <a:ext cx="2213699" cy="338708"/>
          </a:xfrm>
          <a:prstGeom prst="rect">
            <a:avLst/>
          </a:prstGeom>
          <a:noFill/>
        </p:spPr>
      </p:pic>
      <p:sp>
        <p:nvSpPr>
          <p:cNvPr id="10" name="右大括弧 9"/>
          <p:cNvSpPr/>
          <p:nvPr/>
        </p:nvSpPr>
        <p:spPr>
          <a:xfrm>
            <a:off x="4572000" y="2276872"/>
            <a:ext cx="432048" cy="144016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2780928"/>
            <a:ext cx="879526" cy="432048"/>
          </a:xfrm>
          <a:prstGeom prst="rect">
            <a:avLst/>
          </a:prstGeom>
          <a:noFill/>
        </p:spPr>
      </p:pic>
      <p:sp>
        <p:nvSpPr>
          <p:cNvPr id="13" name="文字方塊 12"/>
          <p:cNvSpPr txBox="1"/>
          <p:nvPr/>
        </p:nvSpPr>
        <p:spPr>
          <a:xfrm>
            <a:off x="899592" y="4365104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Consistent with cosmological </a:t>
            </a:r>
            <a:r>
              <a:rPr lang="en-US" altLang="zh-TW" sz="2800" dirty="0" smtClean="0"/>
              <a:t>perturbations?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932606" y="5271591"/>
            <a:ext cx="3455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solidFill>
                  <a:schemeClr val="accent5">
                    <a:lumMod val="75000"/>
                  </a:schemeClr>
                </a:solidFill>
              </a:rPr>
              <a:t>Zheng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, Huang, JACP(2011)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5085184"/>
            <a:ext cx="1368152" cy="768771"/>
          </a:xfrm>
          <a:prstGeom prst="rect">
            <a:avLst/>
          </a:prstGeom>
          <a:noFill/>
        </p:spPr>
      </p:pic>
      <p:pic>
        <p:nvPicPr>
          <p:cNvPr id="17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Remarks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Is this correspondence good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Local Lorentz violation </a:t>
            </a:r>
            <a:r>
              <a:rPr lang="en-US" altLang="zh-TW" dirty="0" smtClean="0"/>
              <a:t>issue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Progressing work</a:t>
            </a:r>
            <a:endParaRPr lang="zh-TW" altLang="en-US" dirty="0"/>
          </a:p>
        </p:txBody>
      </p:sp>
      <p:pic>
        <p:nvPicPr>
          <p:cNvPr id="4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Scalar-Tensor/f(R) </a:t>
            </a:r>
            <a:r>
              <a:rPr lang="en-US" altLang="zh-TW" dirty="0" smtClean="0"/>
              <a:t>Equivalence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Scalar-Tensor/f(T) </a:t>
            </a:r>
            <a:r>
              <a:rPr lang="en-US" altLang="zh-TW" dirty="0" smtClean="0"/>
              <a:t>Correspondence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Remarks</a:t>
            </a:r>
          </a:p>
          <a:p>
            <a:endParaRPr lang="zh-TW" altLang="en-US" dirty="0"/>
          </a:p>
        </p:txBody>
      </p:sp>
      <p:pic>
        <p:nvPicPr>
          <p:cNvPr id="4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54868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Introduction</a:t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內容版面配置區 3" descr="albert-einstein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060848"/>
            <a:ext cx="2487090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文字方塊 4"/>
          <p:cNvSpPr txBox="1"/>
          <p:nvPr/>
        </p:nvSpPr>
        <p:spPr>
          <a:xfrm>
            <a:off x="4211960" y="2124145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General Relativity (1916)</a:t>
            </a: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067944" y="3573016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 smtClean="0"/>
              <a:t>Teleparallel</a:t>
            </a:r>
            <a:r>
              <a:rPr lang="en-US" altLang="zh-TW" sz="3200" dirty="0" smtClean="0"/>
              <a:t> Gravity (1928)</a:t>
            </a:r>
            <a:endParaRPr lang="zh-TW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852936"/>
            <a:ext cx="576064" cy="42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437112"/>
            <a:ext cx="504056" cy="45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Introduction</a:t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4" name="內容版面配置區 3" descr="fi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4207" y="1600200"/>
            <a:ext cx="3655586" cy="4525963"/>
          </a:xfrm>
        </p:spPr>
      </p:pic>
      <p:sp>
        <p:nvSpPr>
          <p:cNvPr id="7" name="向右箭號圖說文字 6"/>
          <p:cNvSpPr/>
          <p:nvPr/>
        </p:nvSpPr>
        <p:spPr>
          <a:xfrm>
            <a:off x="611560" y="3212976"/>
            <a:ext cx="2304256" cy="2736304"/>
          </a:xfrm>
          <a:prstGeom prst="righ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GR</a:t>
            </a:r>
          </a:p>
          <a:p>
            <a:pPr algn="ctr"/>
            <a:endParaRPr lang="en-US" altLang="zh-TW" sz="2400" dirty="0" smtClean="0"/>
          </a:p>
          <a:p>
            <a:pPr algn="ctr"/>
            <a:r>
              <a:rPr lang="en-US" altLang="zh-TW" sz="2400" dirty="0" smtClean="0"/>
              <a:t>f(R)</a:t>
            </a:r>
          </a:p>
          <a:p>
            <a:pPr algn="ctr"/>
            <a:endParaRPr lang="en-US" altLang="zh-TW" sz="2400" dirty="0" smtClean="0"/>
          </a:p>
          <a:p>
            <a:pPr algn="ctr"/>
            <a:r>
              <a:rPr lang="en-US" altLang="zh-TW" sz="2400" dirty="0" smtClean="0"/>
              <a:t>Scalar-Tensor</a:t>
            </a:r>
          </a:p>
          <a:p>
            <a:pPr algn="ctr"/>
            <a:endParaRPr lang="en-US" altLang="zh-TW" dirty="0" smtClean="0"/>
          </a:p>
        </p:txBody>
      </p:sp>
      <p:sp>
        <p:nvSpPr>
          <p:cNvPr id="8" name="向左箭號圖說文字 7"/>
          <p:cNvSpPr/>
          <p:nvPr/>
        </p:nvSpPr>
        <p:spPr>
          <a:xfrm>
            <a:off x="6300192" y="3140968"/>
            <a:ext cx="2016224" cy="2880320"/>
          </a:xfrm>
          <a:prstGeom prst="left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TG</a:t>
            </a:r>
          </a:p>
          <a:p>
            <a:pPr algn="ctr"/>
            <a:endParaRPr lang="en-US" altLang="zh-TW" sz="2400" dirty="0" smtClean="0"/>
          </a:p>
          <a:p>
            <a:pPr algn="ctr"/>
            <a:r>
              <a:rPr lang="en-US" altLang="zh-TW" sz="2400" dirty="0" smtClean="0"/>
              <a:t>f(T)</a:t>
            </a:r>
            <a:endParaRPr lang="zh-TW" altLang="en-US" sz="2400" dirty="0"/>
          </a:p>
        </p:txBody>
      </p:sp>
      <p:pic>
        <p:nvPicPr>
          <p:cNvPr id="10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Introduction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zh-TW" sz="3600" dirty="0" smtClean="0"/>
              <a:t>GR</a:t>
            </a:r>
            <a:endParaRPr lang="zh-TW" altLang="en-US" sz="3600" dirty="0"/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altLang="zh-TW" sz="3600" dirty="0" smtClean="0"/>
              <a:t>TG</a:t>
            </a:r>
            <a:endParaRPr lang="zh-TW" altLang="en-US" sz="3600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0406" y="1988840"/>
            <a:ext cx="1085850" cy="8572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284984"/>
            <a:ext cx="1695450" cy="314325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4196" y="3284984"/>
            <a:ext cx="1562100" cy="314325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5301208"/>
            <a:ext cx="771514" cy="432048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5301208"/>
            <a:ext cx="756084" cy="432048"/>
          </a:xfrm>
          <a:prstGeom prst="rect">
            <a:avLst/>
          </a:prstGeom>
          <a:noFill/>
        </p:spPr>
      </p:pic>
      <p:pic>
        <p:nvPicPr>
          <p:cNvPr id="23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1988840"/>
            <a:ext cx="1409700" cy="857250"/>
          </a:xfrm>
          <a:prstGeom prst="rect">
            <a:avLst/>
          </a:prstGeom>
          <a:noFill/>
        </p:spPr>
      </p:pic>
      <p:sp>
        <p:nvSpPr>
          <p:cNvPr id="25" name="向下箭號 24"/>
          <p:cNvSpPr/>
          <p:nvPr/>
        </p:nvSpPr>
        <p:spPr>
          <a:xfrm>
            <a:off x="2051720" y="4653136"/>
            <a:ext cx="432048" cy="43204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下箭號 25"/>
          <p:cNvSpPr/>
          <p:nvPr/>
        </p:nvSpPr>
        <p:spPr>
          <a:xfrm>
            <a:off x="6372200" y="4653136"/>
            <a:ext cx="432048" cy="432048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906763"/>
            <a:ext cx="2286000" cy="31432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906763"/>
            <a:ext cx="2076450" cy="314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Introduction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altLang="zh-TW" dirty="0" smtClean="0"/>
              <a:t>TG is </a:t>
            </a:r>
            <a:r>
              <a:rPr lang="en-US" altLang="zh-TW" b="1" i="1" dirty="0" smtClean="0"/>
              <a:t>empirically</a:t>
            </a:r>
            <a:r>
              <a:rPr lang="en-US" altLang="zh-TW" dirty="0" smtClean="0"/>
              <a:t> equivalent to GR</a:t>
            </a:r>
            <a:endParaRPr lang="zh-TW" alt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936579"/>
            <a:ext cx="4810125" cy="1228725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10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1988839"/>
            <a:ext cx="3133333" cy="720000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852936"/>
            <a:ext cx="3973333" cy="373334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789041"/>
            <a:ext cx="2293333" cy="413333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293096"/>
            <a:ext cx="986667" cy="373334"/>
          </a:xfrm>
          <a:prstGeom prst="rect">
            <a:avLst/>
          </a:prstGeom>
          <a:noFill/>
        </p:spPr>
      </p:pic>
      <p:sp>
        <p:nvSpPr>
          <p:cNvPr id="17" name="文字方塊 16"/>
          <p:cNvSpPr txBox="1"/>
          <p:nvPr/>
        </p:nvSpPr>
        <p:spPr>
          <a:xfrm>
            <a:off x="5292080" y="213285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Hayashi, </a:t>
            </a:r>
            <a:r>
              <a:rPr lang="en-US" altLang="zh-TW" sz="2400" dirty="0" err="1" smtClean="0">
                <a:solidFill>
                  <a:schemeClr val="accent5">
                    <a:lumMod val="75000"/>
                  </a:schemeClr>
                </a:solidFill>
              </a:rPr>
              <a:t>Shirafuji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, PRD(1979)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292080" y="3789040"/>
            <a:ext cx="1884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Today (1993-)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左大括弧 18"/>
          <p:cNvSpPr/>
          <p:nvPr/>
        </p:nvSpPr>
        <p:spPr>
          <a:xfrm>
            <a:off x="827584" y="2204864"/>
            <a:ext cx="216024" cy="1008112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左大括弧 19"/>
          <p:cNvSpPr/>
          <p:nvPr/>
        </p:nvSpPr>
        <p:spPr>
          <a:xfrm>
            <a:off x="827584" y="3717032"/>
            <a:ext cx="216024" cy="1008112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730007" cy="136207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Scalar-Tensor/f(R) Equivalence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chemeClr val="bg1">
                    <a:lumMod val="65000"/>
                  </a:schemeClr>
                </a:solidFill>
              </a:rPr>
              <a:t>2011 Cross Strait Meeting on Particle Physics and Cosmology</a:t>
            </a:r>
          </a:p>
          <a:p>
            <a:endParaRPr lang="en-US" altLang="zh-TW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zh-TW" altLang="en-US" dirty="0"/>
          </a:p>
        </p:txBody>
      </p:sp>
      <p:pic>
        <p:nvPicPr>
          <p:cNvPr id="8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  <a:t>Scalar-Tensor/f(R) Equivalence</a:t>
            </a:r>
            <a:b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zh-TW" alt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altLang="zh-TW" dirty="0" smtClean="0"/>
              <a:t>Scalar-tensor formulation</a:t>
            </a:r>
            <a:endParaRPr lang="zh-TW" altLang="en-US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4318" y="2132856"/>
            <a:ext cx="3595754" cy="43204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1" y="2741155"/>
            <a:ext cx="3888432" cy="687845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060848"/>
            <a:ext cx="1080119" cy="432048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2924944"/>
            <a:ext cx="1152128" cy="398267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1133" y="3933056"/>
            <a:ext cx="6665203" cy="1800200"/>
          </a:xfrm>
          <a:prstGeom prst="rect">
            <a:avLst/>
          </a:prstGeom>
          <a:noFill/>
        </p:spPr>
      </p:pic>
      <p:pic>
        <p:nvPicPr>
          <p:cNvPr id="18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文字方塊 18"/>
          <p:cNvSpPr txBox="1"/>
          <p:nvPr/>
        </p:nvSpPr>
        <p:spPr>
          <a:xfrm>
            <a:off x="4283968" y="4293096"/>
            <a:ext cx="4913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accent5">
                    <a:lumMod val="75000"/>
                  </a:schemeClr>
                </a:solidFill>
              </a:rPr>
              <a:t>Chiba(2003), </a:t>
            </a:r>
            <a:r>
              <a:rPr lang="en-US" altLang="zh-TW" sz="2000" dirty="0" err="1" smtClean="0">
                <a:solidFill>
                  <a:schemeClr val="accent5">
                    <a:lumMod val="75000"/>
                  </a:schemeClr>
                </a:solidFill>
              </a:rPr>
              <a:t>Falanagan</a:t>
            </a:r>
            <a:r>
              <a:rPr lang="en-US" altLang="zh-TW" sz="2000" dirty="0" smtClean="0">
                <a:solidFill>
                  <a:schemeClr val="accent5">
                    <a:lumMod val="75000"/>
                  </a:schemeClr>
                </a:solidFill>
              </a:rPr>
              <a:t>(2004), </a:t>
            </a:r>
            <a:r>
              <a:rPr lang="en-US" altLang="zh-TW" sz="2000" dirty="0" err="1" smtClean="0">
                <a:solidFill>
                  <a:schemeClr val="accent5">
                    <a:lumMod val="75000"/>
                  </a:schemeClr>
                </a:solidFill>
              </a:rPr>
              <a:t>Sotiriou</a:t>
            </a:r>
            <a:r>
              <a:rPr lang="en-US" altLang="zh-TW" sz="2000" dirty="0" smtClean="0">
                <a:solidFill>
                  <a:schemeClr val="accent5">
                    <a:lumMod val="75000"/>
                  </a:schemeClr>
                </a:solidFill>
              </a:rPr>
              <a:t>(2006)</a:t>
            </a:r>
            <a:endParaRPr lang="zh-TW" alt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283968" y="5301208"/>
            <a:ext cx="4893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 smtClean="0">
                <a:solidFill>
                  <a:schemeClr val="accent5">
                    <a:lumMod val="75000"/>
                  </a:schemeClr>
                </a:solidFill>
              </a:rPr>
              <a:t>Falanagan</a:t>
            </a:r>
            <a:r>
              <a:rPr lang="en-US" altLang="zh-TW" sz="2000" dirty="0" smtClean="0">
                <a:solidFill>
                  <a:schemeClr val="accent5">
                    <a:lumMod val="75000"/>
                  </a:schemeClr>
                </a:solidFill>
              </a:rPr>
              <a:t>(2004), </a:t>
            </a:r>
            <a:r>
              <a:rPr lang="en-US" altLang="zh-TW" sz="2000" dirty="0" err="1" smtClean="0">
                <a:solidFill>
                  <a:schemeClr val="accent5">
                    <a:lumMod val="75000"/>
                  </a:schemeClr>
                </a:solidFill>
              </a:rPr>
              <a:t>Olmo</a:t>
            </a:r>
            <a:r>
              <a:rPr lang="en-US" altLang="zh-TW" sz="2000" dirty="0" smtClean="0">
                <a:solidFill>
                  <a:schemeClr val="accent5">
                    <a:lumMod val="75000"/>
                  </a:schemeClr>
                </a:solidFill>
              </a:rPr>
              <a:t>(2005), </a:t>
            </a:r>
            <a:r>
              <a:rPr lang="en-US" altLang="zh-TW" sz="2000" dirty="0" err="1" smtClean="0">
                <a:solidFill>
                  <a:schemeClr val="accent5">
                    <a:lumMod val="75000"/>
                  </a:schemeClr>
                </a:solidFill>
              </a:rPr>
              <a:t>Sotiriou</a:t>
            </a:r>
            <a:r>
              <a:rPr lang="en-US" altLang="zh-TW" sz="2000" dirty="0" smtClean="0">
                <a:solidFill>
                  <a:schemeClr val="accent5">
                    <a:lumMod val="75000"/>
                  </a:schemeClr>
                </a:solidFill>
              </a:rPr>
              <a:t>(2006</a:t>
            </a:r>
            <a:r>
              <a:rPr lang="en-US" altLang="zh-TW" sz="20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  <a:t>Scalar-Tensor/f(R) Equivalence</a:t>
            </a:r>
            <a:br>
              <a:rPr lang="en-US" altLang="zh-TW" sz="320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zh-TW" alt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altLang="zh-TW" dirty="0" smtClean="0"/>
              <a:t>Mass of </a:t>
            </a:r>
            <a:r>
              <a:rPr lang="el-GR" altLang="zh-TW" dirty="0" smtClean="0"/>
              <a:t>Φ</a:t>
            </a:r>
            <a:endParaRPr lang="en-US" altLang="zh-TW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988840"/>
            <a:ext cx="1795238" cy="680953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7168" y="1889500"/>
            <a:ext cx="2699048" cy="891428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996952"/>
            <a:ext cx="3516191" cy="680953"/>
          </a:xfrm>
          <a:prstGeom prst="rect">
            <a:avLst/>
          </a:prstGeom>
          <a:noFill/>
        </p:spPr>
      </p:pic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3632" y="5157192"/>
            <a:ext cx="4876800" cy="685800"/>
          </a:xfrm>
          <a:prstGeom prst="rect">
            <a:avLst/>
          </a:prstGeom>
          <a:noFill/>
        </p:spPr>
      </p:pic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413277" y="2060848"/>
            <a:ext cx="2623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solidFill>
                  <a:schemeClr val="accent5">
                    <a:lumMod val="75000"/>
                  </a:schemeClr>
                </a:solidFill>
              </a:rPr>
              <a:t>Faraoni</a:t>
            </a:r>
            <a:r>
              <a:rPr lang="en-US" altLang="zh-TW" sz="2400" dirty="0" smtClean="0">
                <a:solidFill>
                  <a:schemeClr val="accent5">
                    <a:lumMod val="75000"/>
                  </a:schemeClr>
                </a:solidFill>
              </a:rPr>
              <a:t>, CQG(2009)</a:t>
            </a:r>
            <a:endParaRPr lang="zh-TW" alt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05064"/>
            <a:ext cx="2104762" cy="680953"/>
          </a:xfrm>
          <a:prstGeom prst="rect">
            <a:avLst/>
          </a:prstGeom>
          <a:noFill/>
        </p:spPr>
      </p:pic>
      <p:pic>
        <p:nvPicPr>
          <p:cNvPr id="20" name="Picture 7" descr="D:\Documents\High Energy Group\figures\200px-NTHU-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8424" y="188640"/>
            <a:ext cx="583462" cy="57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文字方塊 20"/>
          <p:cNvSpPr txBox="1"/>
          <p:nvPr/>
        </p:nvSpPr>
        <p:spPr>
          <a:xfrm>
            <a:off x="827584" y="299695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chemeClr val="accent5">
                    <a:lumMod val="75000"/>
                  </a:schemeClr>
                </a:solidFill>
              </a:rPr>
              <a:t>weak-field</a:t>
            </a:r>
          </a:p>
          <a:p>
            <a:r>
              <a:rPr lang="en-US" altLang="zh-TW" sz="2000" dirty="0" smtClean="0">
                <a:solidFill>
                  <a:schemeClr val="accent5">
                    <a:lumMod val="75000"/>
                  </a:schemeClr>
                </a:solidFill>
              </a:rPr>
              <a:t>slow-motion</a:t>
            </a:r>
            <a:endParaRPr lang="zh-TW" alt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337</Words>
  <Application>Microsoft Office PowerPoint</Application>
  <PresentationFormat>如螢幕大小 (4:3)</PresentationFormat>
  <Paragraphs>101</Paragraphs>
  <Slides>18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Scalar-tensor Correspondence with f(T) Theory</vt:lpstr>
      <vt:lpstr>Outline</vt:lpstr>
      <vt:lpstr>Introduction </vt:lpstr>
      <vt:lpstr>Introduction </vt:lpstr>
      <vt:lpstr>Introduction </vt:lpstr>
      <vt:lpstr>Introduction </vt:lpstr>
      <vt:lpstr>Scalar-Tensor/f(R) Equivalence </vt:lpstr>
      <vt:lpstr>Scalar-Tensor/f(R) Equivalence </vt:lpstr>
      <vt:lpstr>Scalar-Tensor/f(R) Equivalence </vt:lpstr>
      <vt:lpstr>Scalar-Tensor/f(R) Equivalence </vt:lpstr>
      <vt:lpstr>Scalar-Tensor/f(R) Equivalence </vt:lpstr>
      <vt:lpstr>Scalar-Tensor/f(R) Equivalence </vt:lpstr>
      <vt:lpstr>Scalar-Tensor/f(T) Correspondence </vt:lpstr>
      <vt:lpstr>Scalar-Tensor/f(T) Correspondence </vt:lpstr>
      <vt:lpstr>Scalar-Tensor/f(T) Correspondence </vt:lpstr>
      <vt:lpstr>Scalar-Tensor/f(T) Correspondence </vt:lpstr>
      <vt:lpstr>Scalar-Tensor/f(T) Correspondence </vt:lpstr>
      <vt:lpstr>Remarks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Scalar-tensor Correspondence with f(T) Theory</dc:title>
  <dc:creator>Petre</dc:creator>
  <cp:lastModifiedBy>使用者</cp:lastModifiedBy>
  <cp:revision>180</cp:revision>
  <dcterms:created xsi:type="dcterms:W3CDTF">2011-03-26T07:25:35Z</dcterms:created>
  <dcterms:modified xsi:type="dcterms:W3CDTF">2011-03-31T15:08:19Z</dcterms:modified>
</cp:coreProperties>
</file>